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308" r:id="rId4"/>
    <p:sldId id="309" r:id="rId5"/>
    <p:sldId id="275" r:id="rId6"/>
    <p:sldId id="294" r:id="rId7"/>
    <p:sldId id="295" r:id="rId8"/>
    <p:sldId id="276" r:id="rId9"/>
    <p:sldId id="296" r:id="rId10"/>
    <p:sldId id="297" r:id="rId11"/>
    <p:sldId id="277" r:id="rId12"/>
    <p:sldId id="298" r:id="rId13"/>
    <p:sldId id="299" r:id="rId14"/>
    <p:sldId id="300" r:id="rId15"/>
    <p:sldId id="278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25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8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5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0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8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6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3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0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1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0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9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2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F15E7-67D2-4EF8-B2CE-97B8A1E48D4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9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7655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Monthly Update on 2018-2019 WRAP </a:t>
            </a:r>
            <a:r>
              <a:rPr lang="en-US" dirty="0"/>
              <a:t>Workplan</a:t>
            </a:r>
            <a:br>
              <a:rPr lang="en-US" dirty="0"/>
            </a:br>
            <a:r>
              <a:rPr lang="en-US" sz="4400" dirty="0" smtClean="0"/>
              <a:t>July 31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, 2019</a:t>
            </a:r>
            <a:br>
              <a:rPr lang="en-US" sz="4400" dirty="0" smtClean="0"/>
            </a:br>
            <a:r>
              <a:rPr lang="en-US" sz="4400" dirty="0" smtClean="0"/>
              <a:t>TSC and Work Group Co-Chairs Call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376969"/>
            <a:ext cx="9144000" cy="1626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mtClean="0"/>
              <a:t>Tribal Data WG</a:t>
            </a:r>
          </a:p>
          <a:p>
            <a:pPr algn="l"/>
            <a:r>
              <a:rPr lang="en-US" smtClean="0"/>
              <a:t>Fire and Smoke WG</a:t>
            </a:r>
          </a:p>
          <a:p>
            <a:pPr algn="l"/>
            <a:r>
              <a:rPr lang="en-US" smtClean="0"/>
              <a:t>Oil and Gas WG</a:t>
            </a:r>
          </a:p>
          <a:p>
            <a:pPr algn="l"/>
            <a:r>
              <a:rPr lang="en-US" smtClean="0"/>
              <a:t>Regional Technical Operations WG</a:t>
            </a:r>
          </a:p>
          <a:p>
            <a:pPr algn="l"/>
            <a:r>
              <a:rPr lang="en-US" smtClean="0"/>
              <a:t>Regional Haze Planning 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6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140537"/>
            <a:ext cx="10924674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by OGWG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193" y="1164658"/>
            <a:ext cx="11341509" cy="55528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June 26 – WG feedback due on </a:t>
            </a:r>
            <a:r>
              <a:rPr lang="en-US" i="1" dirty="0">
                <a:solidFill>
                  <a:schemeClr val="accent1"/>
                </a:solidFill>
              </a:rPr>
              <a:t>Baseline 2014-16 O&amp;G EI for WESTAR-WRAP Region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July 2 – Project Management Team Call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Coordinate and PMT feedback with Ramboll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July 16 – Colorado 2014/2016 O&amp;G EI Call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July 17 – Western State RH O&amp;G Call (OGWG lead on future controls identification)</a:t>
            </a:r>
          </a:p>
          <a:p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August 6 &amp; 20, Sept. </a:t>
            </a:r>
            <a:r>
              <a:rPr lang="en-US">
                <a:solidFill>
                  <a:schemeClr val="accent1"/>
                </a:solidFill>
              </a:rPr>
              <a:t>3 &amp; 17 </a:t>
            </a:r>
            <a:r>
              <a:rPr lang="en-US" dirty="0">
                <a:solidFill>
                  <a:schemeClr val="accent1"/>
                </a:solidFill>
              </a:rPr>
              <a:t>– Project Management </a:t>
            </a:r>
            <a:r>
              <a:rPr lang="en-US">
                <a:solidFill>
                  <a:schemeClr val="accent1"/>
                </a:solidFill>
              </a:rPr>
              <a:t>Team Calls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August 13 – OGWG Bi-Monthly Call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OGWG and PMT review and feedback on draft work products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Coordination with RHPWG Control Measures Subcommittee</a:t>
            </a:r>
          </a:p>
          <a:p>
            <a:r>
              <a:rPr lang="en-US" dirty="0"/>
              <a:t>Coordination (External to WRAP) Occurring / Needed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EPA’s 2016 Modeling Platform – availability of OGWG baseline inventory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2017 NEI – account for inventory 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90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Technical Operations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85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871"/>
            <a:ext cx="10515600" cy="96491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 RTOWG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91" y="1163782"/>
            <a:ext cx="11306694" cy="5212080"/>
          </a:xfrm>
        </p:spPr>
        <p:txBody>
          <a:bodyPr>
            <a:normAutofit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 dirty="0" smtClean="0"/>
              <a:t>2014 Shakeout v.2 modeling underway</a:t>
            </a:r>
          </a:p>
          <a:p>
            <a:r>
              <a:rPr lang="en-US" dirty="0" err="1" smtClean="0"/>
              <a:t>Workplan</a:t>
            </a:r>
            <a:r>
              <a:rPr lang="en-US" dirty="0" smtClean="0"/>
              <a:t> Tasks for the Next Two Months</a:t>
            </a:r>
          </a:p>
          <a:p>
            <a:pPr lvl="1"/>
            <a:r>
              <a:rPr lang="en-US" dirty="0" smtClean="0"/>
              <a:t>Review of Shakeout v.2 modeling results</a:t>
            </a:r>
          </a:p>
          <a:p>
            <a:pPr lvl="1"/>
            <a:r>
              <a:rPr lang="en-US" dirty="0" smtClean="0"/>
              <a:t>Representative baseline modeling</a:t>
            </a:r>
          </a:p>
          <a:p>
            <a:pPr lvl="2"/>
            <a:r>
              <a:rPr lang="en-US" dirty="0" smtClean="0"/>
              <a:t>Reflect current emissions under ‘normal’ conditions</a:t>
            </a:r>
          </a:p>
          <a:p>
            <a:pPr lvl="2"/>
            <a:r>
              <a:rPr lang="en-US" dirty="0" smtClean="0"/>
              <a:t>Basis for 2028 modeling</a:t>
            </a:r>
          </a:p>
          <a:p>
            <a:pPr lvl="2"/>
            <a:r>
              <a:rPr lang="en-US" dirty="0" smtClean="0"/>
              <a:t>Use updated GEOS-</a:t>
            </a:r>
            <a:r>
              <a:rPr lang="en-US" dirty="0" err="1" smtClean="0"/>
              <a:t>Chem</a:t>
            </a:r>
            <a:r>
              <a:rPr lang="en-US" dirty="0" smtClean="0"/>
              <a:t> results for boundary conditions</a:t>
            </a:r>
          </a:p>
          <a:p>
            <a:pPr lvl="3"/>
            <a:r>
              <a:rPr lang="en-US" dirty="0" smtClean="0"/>
              <a:t>Model runs are </a:t>
            </a:r>
            <a:r>
              <a:rPr lang="en-US" smtClean="0"/>
              <a:t>currently underway</a:t>
            </a:r>
            <a:endParaRPr lang="en-US" dirty="0" smtClean="0"/>
          </a:p>
          <a:p>
            <a:pPr lvl="1"/>
            <a:r>
              <a:rPr lang="en-US" dirty="0" smtClean="0"/>
              <a:t>White paper on new GEOS-</a:t>
            </a:r>
            <a:r>
              <a:rPr lang="en-US" dirty="0" err="1" smtClean="0"/>
              <a:t>Chem</a:t>
            </a:r>
            <a:r>
              <a:rPr lang="en-US" dirty="0" smtClean="0"/>
              <a:t> simulations to evaluate</a:t>
            </a:r>
          </a:p>
          <a:p>
            <a:pPr lvl="2"/>
            <a:r>
              <a:rPr lang="en-US" dirty="0" smtClean="0"/>
              <a:t>Natural conditions</a:t>
            </a:r>
          </a:p>
          <a:p>
            <a:pPr lvl="2"/>
            <a:r>
              <a:rPr lang="en-US" dirty="0" smtClean="0"/>
              <a:t>International contributions</a:t>
            </a:r>
          </a:p>
        </p:txBody>
      </p:sp>
    </p:spTree>
    <p:extLst>
      <p:ext uri="{BB962C8B-B14F-4D97-AF65-F5344CB8AC3E}">
        <p14:creationId xmlns:p14="http://schemas.microsoft.com/office/powerpoint/2010/main" val="799382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16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by RTOWG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193" y="1358957"/>
            <a:ext cx="11024062" cy="505015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r>
              <a:rPr lang="en-US" dirty="0"/>
              <a:t>Calls we participated in	</a:t>
            </a:r>
            <a:endParaRPr lang="en-US" dirty="0" smtClean="0"/>
          </a:p>
          <a:p>
            <a:pPr lvl="2"/>
            <a:r>
              <a:rPr lang="en-US" dirty="0" smtClean="0"/>
              <a:t>RHPWG (7/2)</a:t>
            </a:r>
          </a:p>
          <a:p>
            <a:pPr lvl="2"/>
            <a:r>
              <a:rPr lang="en-US" dirty="0" smtClean="0"/>
              <a:t>RTOWG co-chair coordination calls (7/8 and 7/22)</a:t>
            </a:r>
            <a:endParaRPr lang="en-US" dirty="0"/>
          </a:p>
          <a:p>
            <a:pPr lvl="2"/>
            <a:r>
              <a:rPr lang="en-US" dirty="0" smtClean="0"/>
              <a:t>OGWG (7/2)</a:t>
            </a:r>
          </a:p>
          <a:p>
            <a:pPr lvl="3"/>
            <a:r>
              <a:rPr lang="en-US" dirty="0" smtClean="0"/>
              <a:t>Participated in the Colorado ‘special O&amp;G call’ on July 16</a:t>
            </a:r>
            <a:endParaRPr lang="en-US" dirty="0"/>
          </a:p>
          <a:p>
            <a:pPr lvl="2"/>
            <a:r>
              <a:rPr lang="en-US" dirty="0" smtClean="0"/>
              <a:t>2016 EPA-State </a:t>
            </a:r>
            <a:r>
              <a:rPr lang="en-US" dirty="0"/>
              <a:t>modeling review </a:t>
            </a:r>
            <a:r>
              <a:rPr lang="en-US" dirty="0" smtClean="0"/>
              <a:t>forum (6/26 and 7/24)</a:t>
            </a:r>
          </a:p>
          <a:p>
            <a:pPr lvl="3"/>
            <a:r>
              <a:rPr lang="en-US" dirty="0" smtClean="0"/>
              <a:t>Also participated in some of the workgroup calls.</a:t>
            </a:r>
            <a:endParaRPr lang="en-US" dirty="0"/>
          </a:p>
          <a:p>
            <a:pPr lvl="2"/>
            <a:r>
              <a:rPr lang="en-US" dirty="0"/>
              <a:t>NASA HAQAST </a:t>
            </a:r>
            <a:r>
              <a:rPr lang="en-US" dirty="0" smtClean="0"/>
              <a:t>background O3 haze call (7/3)</a:t>
            </a:r>
          </a:p>
          <a:p>
            <a:pPr lvl="2"/>
            <a:r>
              <a:rPr lang="en-US" dirty="0" smtClean="0"/>
              <a:t>IWDW call on July 15  </a:t>
            </a:r>
          </a:p>
          <a:p>
            <a:pPr lvl="2"/>
            <a:r>
              <a:rPr lang="en-US" dirty="0" smtClean="0"/>
              <a:t>RHPWG Emission Inventory and Modeling Protocol subcommittee (7/25)</a:t>
            </a:r>
            <a:endParaRPr lang="en-US" dirty="0"/>
          </a:p>
          <a:p>
            <a:r>
              <a:rPr lang="en-US" dirty="0" err="1" smtClean="0"/>
              <a:t>Workplan</a:t>
            </a:r>
            <a:r>
              <a:rPr lang="en-US" dirty="0" smtClean="0"/>
              <a:t> Coordination Needed over the Next Two Months</a:t>
            </a:r>
          </a:p>
          <a:p>
            <a:pPr lvl="1"/>
            <a:r>
              <a:rPr lang="en-US" dirty="0"/>
              <a:t>WAQS 2014 Shakeout v1 / v2 </a:t>
            </a:r>
            <a:r>
              <a:rPr lang="en-US" dirty="0" smtClean="0"/>
              <a:t>progress, postponed from 7/24 to a later date</a:t>
            </a:r>
            <a:endParaRPr lang="en-US" dirty="0"/>
          </a:p>
          <a:p>
            <a:pPr lvl="1"/>
            <a:r>
              <a:rPr lang="en-US" dirty="0" smtClean="0"/>
              <a:t>Emission updates (RHPWG EI and MP subcommittee)</a:t>
            </a:r>
          </a:p>
          <a:p>
            <a:pPr lvl="2"/>
            <a:r>
              <a:rPr lang="en-US" dirty="0" smtClean="0"/>
              <a:t>Shakeout v.2</a:t>
            </a:r>
          </a:p>
          <a:p>
            <a:pPr lvl="2"/>
            <a:r>
              <a:rPr lang="en-US" dirty="0" smtClean="0"/>
              <a:t>Baseline modeling</a:t>
            </a:r>
          </a:p>
        </p:txBody>
      </p:sp>
    </p:spTree>
    <p:extLst>
      <p:ext uri="{BB962C8B-B14F-4D97-AF65-F5344CB8AC3E}">
        <p14:creationId xmlns:p14="http://schemas.microsoft.com/office/powerpoint/2010/main" val="3242950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Intermountain West Data Warehouse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IWDW Steering Committee had a call on July 15</a:t>
            </a:r>
          </a:p>
          <a:p>
            <a:r>
              <a:rPr lang="en-US" dirty="0"/>
              <a:t>The IWDW is certainly a </a:t>
            </a:r>
            <a:r>
              <a:rPr lang="en-US" dirty="0" smtClean="0"/>
              <a:t>part </a:t>
            </a:r>
            <a:r>
              <a:rPr lang="en-US" dirty="0"/>
              <a:t>of the RH planning effort since it houses the model results, </a:t>
            </a:r>
            <a:r>
              <a:rPr lang="en-US" dirty="0" smtClean="0"/>
              <a:t>monitoring analysis, and the TSS.  The IWDW also contributes some funding, staff support such as CIRA staff support, and in-kind services which also support the RH SIP effort.</a:t>
            </a:r>
          </a:p>
          <a:p>
            <a:r>
              <a:rPr lang="en-US" dirty="0" smtClean="0"/>
              <a:t>On </a:t>
            </a:r>
            <a:r>
              <a:rPr lang="en-US" smtClean="0"/>
              <a:t>the call </a:t>
            </a:r>
            <a:r>
              <a:rPr lang="en-US" dirty="0" smtClean="0"/>
              <a:t>the IWDW steering committee discussed: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Status of Technical Activities and Data Warehouse</a:t>
            </a:r>
          </a:p>
          <a:p>
            <a:pPr lvl="2"/>
            <a:r>
              <a:rPr lang="en-US" dirty="0" smtClean="0"/>
              <a:t>Brief tour of the updated IWDW website including the TSS website and 2014 modeling archive for the WRAP RH modeling effort</a:t>
            </a:r>
          </a:p>
          <a:p>
            <a:pPr lvl="1"/>
            <a:r>
              <a:rPr lang="en-US" dirty="0" smtClean="0"/>
              <a:t>Expiration of MOU amongst the cooperators</a:t>
            </a:r>
          </a:p>
          <a:p>
            <a:pPr lvl="1"/>
            <a:r>
              <a:rPr lang="en-US" dirty="0" smtClean="0"/>
              <a:t>Future NEPA Projects</a:t>
            </a:r>
          </a:p>
          <a:p>
            <a:pPr lvl="1"/>
            <a:r>
              <a:rPr lang="en-US" dirty="0" smtClean="0"/>
              <a:t>Status of Budget and Discuss Future Funding</a:t>
            </a:r>
          </a:p>
          <a:p>
            <a:pPr lvl="1"/>
            <a:r>
              <a:rPr lang="en-US" dirty="0"/>
              <a:t>Monitoring Network </a:t>
            </a:r>
            <a:r>
              <a:rPr lang="en-US" dirty="0" smtClean="0"/>
              <a:t>Assessment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43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Haze Planning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979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232210"/>
            <a:ext cx="10515600" cy="4473389"/>
          </a:xfrm>
        </p:spPr>
        <p:txBody>
          <a:bodyPr>
            <a:normAutofit/>
          </a:bodyPr>
          <a:lstStyle/>
          <a:p>
            <a:r>
              <a:rPr lang="en-US" dirty="0"/>
              <a:t>Workplan Progress and Coordination over the Last Month</a:t>
            </a:r>
          </a:p>
          <a:p>
            <a:pPr lvl="1"/>
            <a:r>
              <a:rPr lang="en-US" dirty="0"/>
              <a:t>Coordinated with C&amp;GP and EI&amp;MP Subcommittees to present task updates on monthly call (July 2, 2019)</a:t>
            </a:r>
          </a:p>
          <a:p>
            <a:pPr lvl="1"/>
            <a:r>
              <a:rPr lang="en-US" dirty="0"/>
              <a:t>Coordinated with O&amp;G Workgroup on preliminary oil &amp; gas state call</a:t>
            </a:r>
          </a:p>
          <a:p>
            <a:pPr>
              <a:spcBef>
                <a:spcPts val="3000"/>
              </a:spcBef>
            </a:pPr>
            <a:r>
              <a:rPr lang="en-US" dirty="0"/>
              <a:t>Workplan tasks and Coordination for the Next Two Months</a:t>
            </a:r>
          </a:p>
          <a:p>
            <a:pPr lvl="1"/>
            <a:r>
              <a:rPr lang="en-US" dirty="0"/>
              <a:t>Final review of and consensus on the WRAP Communication Framework</a:t>
            </a:r>
          </a:p>
          <a:p>
            <a:pPr lvl="1"/>
            <a:r>
              <a:rPr lang="en-US" dirty="0"/>
              <a:t>Development of Regional Haze in the West Storyboard</a:t>
            </a:r>
          </a:p>
          <a:p>
            <a:pPr lvl="1"/>
            <a:r>
              <a:rPr lang="en-US" dirty="0"/>
              <a:t>Coordinate ongoing discussions of controls and modeling – both require states to consult with sources</a:t>
            </a:r>
          </a:p>
          <a:p>
            <a:pPr lvl="1"/>
            <a:r>
              <a:rPr lang="en-US" dirty="0"/>
              <a:t>Next milestone webinar planned for mid- to late-September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B7ECC2FE-BB8A-4444-ABDC-49EDF61E285D}"/>
              </a:ext>
            </a:extLst>
          </p:cNvPr>
          <p:cNvSpPr txBox="1">
            <a:spLocks/>
          </p:cNvSpPr>
          <p:nvPr/>
        </p:nvSpPr>
        <p:spPr>
          <a:xfrm>
            <a:off x="838200" y="4368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Workplan Progress &amp; Coordination by </a:t>
            </a:r>
            <a:br>
              <a:rPr lang="en-US" dirty="0"/>
            </a:br>
            <a:r>
              <a:rPr lang="en-US" dirty="0"/>
              <a:t>Regional Haze Planning Work Group</a:t>
            </a:r>
          </a:p>
        </p:txBody>
      </p:sp>
    </p:spTree>
    <p:extLst>
      <p:ext uri="{BB962C8B-B14F-4D97-AF65-F5344CB8AC3E}">
        <p14:creationId xmlns:p14="http://schemas.microsoft.com/office/powerpoint/2010/main" val="3926009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Coordination and Glide Path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548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/>
              <a:t>Task 6.3: Develop New Materials</a:t>
            </a:r>
          </a:p>
          <a:p>
            <a:pPr lvl="2"/>
            <a:r>
              <a:rPr lang="en-US" dirty="0"/>
              <a:t>D)  Storyboard – Haze in the West</a:t>
            </a:r>
          </a:p>
          <a:p>
            <a:pPr lvl="3"/>
            <a:r>
              <a:rPr lang="en-US" dirty="0"/>
              <a:t>Team has drafted an outline of the storyboard. Looking to hire a contractor to produce a mock-up that can be presented to the states. Aiming to present on the Fall Periodic Webinar. </a:t>
            </a:r>
          </a:p>
          <a:p>
            <a:pPr lvl="2"/>
            <a:r>
              <a:rPr lang="en-US" dirty="0"/>
              <a:t>E)  Webinar Presentations to States</a:t>
            </a:r>
          </a:p>
          <a:p>
            <a:pPr lvl="3"/>
            <a:r>
              <a:rPr lang="en-US" dirty="0"/>
              <a:t>Planning next milestone webinar for mid- to late-September 2019</a:t>
            </a:r>
          </a:p>
          <a:p>
            <a:pPr lvl="1"/>
            <a:r>
              <a:rPr lang="en-US" dirty="0"/>
              <a:t>Task 7.1: Review TSS v1 for Priority Needs</a:t>
            </a:r>
          </a:p>
          <a:p>
            <a:pPr lvl="2"/>
            <a:r>
              <a:rPr lang="en-US" dirty="0"/>
              <a:t>Coordinating call with RTOWG to discuss “TSS Priorities” document feedback</a:t>
            </a:r>
          </a:p>
          <a:p>
            <a:pPr lvl="1"/>
            <a:r>
              <a:rPr lang="en-US" dirty="0"/>
              <a:t>Task 7.2: Coordinate and Review TSS v2 Monitor Data Tool Development</a:t>
            </a:r>
          </a:p>
          <a:p>
            <a:pPr lvl="2"/>
            <a:r>
              <a:rPr lang="en-US" dirty="0"/>
              <a:t>Monthly presentations on new metrics and tools from CIRA on TSS progress</a:t>
            </a:r>
          </a:p>
          <a:p>
            <a:pPr lvl="2"/>
            <a:r>
              <a:rPr lang="en-US" dirty="0"/>
              <a:t>We need to "freeze" the TSS version of the IMPROVE base data and RHR/Impairment metrics for planning period.</a:t>
            </a:r>
          </a:p>
          <a:p>
            <a:r>
              <a:rPr lang="en-US" dirty="0" err="1"/>
              <a:t>Workplan</a:t>
            </a:r>
            <a:r>
              <a:rPr lang="en-US" dirty="0"/>
              <a:t> Tasks for the Next Two Months</a:t>
            </a:r>
          </a:p>
          <a:p>
            <a:pPr lvl="1"/>
            <a:r>
              <a:rPr lang="en-US" dirty="0"/>
              <a:t>Task 1.2: Analyze monitor data trends</a:t>
            </a:r>
          </a:p>
          <a:p>
            <a:pPr lvl="2"/>
            <a:r>
              <a:rPr lang="en-US" dirty="0"/>
              <a:t>Brandon (Montana) and ARS presented results of the trend analysis and natural conditions alternatives task on the last subcommittee call. Currently planning an August webinar to share more detailed results.</a:t>
            </a:r>
          </a:p>
          <a:p>
            <a:pPr lvl="1"/>
            <a:r>
              <a:rPr lang="en-US" dirty="0"/>
              <a:t>Task 6.3: Develop New Materials</a:t>
            </a:r>
          </a:p>
          <a:p>
            <a:pPr lvl="2"/>
            <a:r>
              <a:rPr lang="en-US" dirty="0"/>
              <a:t>B)  Glossary &amp; C)  FAQs</a:t>
            </a:r>
          </a:p>
          <a:p>
            <a:pPr lvl="3"/>
            <a:r>
              <a:rPr lang="en-US" dirty="0"/>
              <a:t>Potential for contractor support. Creation of scope of work to detail deliverables.</a:t>
            </a:r>
          </a:p>
          <a:p>
            <a:pPr lvl="1"/>
            <a:r>
              <a:rPr lang="en-US" dirty="0"/>
              <a:t>Task 8.2: Establish Consultation-Coordination Framework</a:t>
            </a:r>
          </a:p>
          <a:p>
            <a:pPr lvl="2"/>
            <a:r>
              <a:rPr lang="en-US" dirty="0"/>
              <a:t>Deadline of August 15 for review and comment on latest draft of the Framework.</a:t>
            </a:r>
          </a:p>
        </p:txBody>
      </p:sp>
    </p:spTree>
    <p:extLst>
      <p:ext uri="{BB962C8B-B14F-4D97-AF65-F5344CB8AC3E}">
        <p14:creationId xmlns:p14="http://schemas.microsoft.com/office/powerpoint/2010/main" val="1915013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by </a:t>
            </a:r>
            <a:r>
              <a:rPr lang="en-US" dirty="0">
                <a:solidFill>
                  <a:schemeClr val="accent6"/>
                </a:solidFill>
              </a:rPr>
              <a:t>Coordination and Glide Path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/>
              <a:t>The subcommittee coordinated with the following entities:</a:t>
            </a:r>
          </a:p>
          <a:p>
            <a:pPr lvl="2"/>
            <a:r>
              <a:rPr lang="en-US" dirty="0"/>
              <a:t>TDWG – New edits to the Consultation-Coordination Framework document</a:t>
            </a:r>
          </a:p>
          <a:p>
            <a:pPr lvl="2"/>
            <a:endParaRPr lang="en-US" dirty="0"/>
          </a:p>
          <a:p>
            <a:pPr>
              <a:spcBef>
                <a:spcPts val="4200"/>
              </a:spcBef>
            </a:pPr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/>
              <a:t>RTOWG – Coordination on Natural Conditions project findings and opportunities to model outcomes for future planning periods.</a:t>
            </a:r>
          </a:p>
        </p:txBody>
      </p:sp>
    </p:spTree>
    <p:extLst>
      <p:ext uri="{BB962C8B-B14F-4D97-AF65-F5344CB8AC3E}">
        <p14:creationId xmlns:p14="http://schemas.microsoft.com/office/powerpoint/2010/main" val="2725706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89154E5-EF17-4610-8F1C-26A42AC19E10}"/>
              </a:ext>
            </a:extLst>
          </p:cNvPr>
          <p:cNvSpPr txBox="1">
            <a:spLocks/>
          </p:cNvSpPr>
          <p:nvPr/>
        </p:nvSpPr>
        <p:spPr>
          <a:xfrm>
            <a:off x="838200" y="454775"/>
            <a:ext cx="10515600" cy="128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Workplan Progress by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EI&amp;MP Subcommittee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BD19F94-29D8-4830-B484-355C864DC1B6}"/>
              </a:ext>
            </a:extLst>
          </p:cNvPr>
          <p:cNvSpPr txBox="1">
            <a:spLocks/>
          </p:cNvSpPr>
          <p:nvPr/>
        </p:nvSpPr>
        <p:spPr>
          <a:xfrm>
            <a:off x="838199" y="1986992"/>
            <a:ext cx="107771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/>
              <a:t>2014 Base Case (Shakeout v2) emissions changes being processed by contractor</a:t>
            </a:r>
          </a:p>
          <a:p>
            <a:pPr lvl="2"/>
            <a:r>
              <a:rPr lang="en-US" dirty="0"/>
              <a:t>Identified minor issues with some state inputs and corrected</a:t>
            </a:r>
          </a:p>
          <a:p>
            <a:pPr lvl="1"/>
            <a:r>
              <a:rPr lang="en-US" dirty="0"/>
              <a:t>Compiled/Reformatted representative baseline emissions updates from states</a:t>
            </a:r>
          </a:p>
          <a:p>
            <a:pPr>
              <a:spcBef>
                <a:spcPts val="4200"/>
              </a:spcBef>
            </a:pPr>
            <a:r>
              <a:rPr lang="en-US" dirty="0"/>
              <a:t>Workplan Tasks for the Next Two Months</a:t>
            </a:r>
          </a:p>
          <a:p>
            <a:pPr lvl="1"/>
            <a:r>
              <a:rPr lang="en-US" dirty="0"/>
              <a:t>Send out memo describing Shakeout v2 updates</a:t>
            </a:r>
          </a:p>
          <a:p>
            <a:pPr lvl="1"/>
            <a:r>
              <a:rPr lang="en-US" dirty="0"/>
              <a:t>Procedural guidance for preparing OTB/OTW emissions updates</a:t>
            </a:r>
          </a:p>
          <a:p>
            <a:pPr lvl="1"/>
            <a:r>
              <a:rPr lang="en-US" dirty="0"/>
              <a:t>OTB/OTW emissions to be submitted by states in August</a:t>
            </a:r>
          </a:p>
        </p:txBody>
      </p:sp>
    </p:spTree>
    <p:extLst>
      <p:ext uri="{BB962C8B-B14F-4D97-AF65-F5344CB8AC3E}">
        <p14:creationId xmlns:p14="http://schemas.microsoft.com/office/powerpoint/2010/main" val="4106626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Tribal Data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337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/>
              <a:t>O&amp;G Workgroup reviewed v1 emissions</a:t>
            </a:r>
          </a:p>
          <a:p>
            <a:pPr lvl="1"/>
            <a:r>
              <a:rPr lang="en-US" dirty="0"/>
              <a:t>O&amp;G v2 emissions will come from contractor based on state comments</a:t>
            </a:r>
          </a:p>
          <a:p>
            <a:pPr>
              <a:spcBef>
                <a:spcPts val="4200"/>
              </a:spcBef>
            </a:pPr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/>
              <a:t>v2 shakeout, representative baseline, and OTB modeling scenarios require coordination as needed with O&amp;G WG, contractor, Fire &amp; Smoke WG,</a:t>
            </a:r>
          </a:p>
          <a:p>
            <a:pPr lvl="1"/>
            <a:r>
              <a:rPr lang="en-US" dirty="0"/>
              <a:t>Coordinate with C&amp;GP subcommittee to provide guidance to states on what is needed from them for the different modeling scenarios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DDC092C-1BF7-4DDC-8FB5-F202908BA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775"/>
            <a:ext cx="10515600" cy="128016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/>
              <a:t>Workplan Coordination Activities by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EI&amp;MP Subcommittee</a:t>
            </a:r>
          </a:p>
        </p:txBody>
      </p:sp>
    </p:spTree>
    <p:extLst>
      <p:ext uri="{BB962C8B-B14F-4D97-AF65-F5344CB8AC3E}">
        <p14:creationId xmlns:p14="http://schemas.microsoft.com/office/powerpoint/2010/main" val="2036272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68850B4-AC1B-415D-8167-EEA3D03688AE}"/>
              </a:ext>
            </a:extLst>
          </p:cNvPr>
          <p:cNvSpPr txBox="1">
            <a:spLocks/>
          </p:cNvSpPr>
          <p:nvPr/>
        </p:nvSpPr>
        <p:spPr>
          <a:xfrm>
            <a:off x="838200" y="1990166"/>
            <a:ext cx="10515600" cy="450924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Workplan Progress over the Last Month</a:t>
            </a:r>
          </a:p>
          <a:p>
            <a:pPr lvl="1"/>
            <a:r>
              <a:rPr lang="en-US" dirty="0"/>
              <a:t>Most states are beginning the control strategy analysis</a:t>
            </a:r>
          </a:p>
          <a:p>
            <a:pPr lvl="1"/>
            <a:r>
              <a:rPr lang="en-US" dirty="0"/>
              <a:t>Discussed potential nonpoint/area source analysis</a:t>
            </a:r>
          </a:p>
          <a:p>
            <a:pPr>
              <a:spcBef>
                <a:spcPts val="4200"/>
              </a:spcBef>
            </a:pPr>
            <a:r>
              <a:rPr lang="en-US" dirty="0"/>
              <a:t>Workplan Tasks for the Next Two Months</a:t>
            </a:r>
          </a:p>
          <a:p>
            <a:pPr lvl="1"/>
            <a:r>
              <a:rPr lang="en-US" dirty="0"/>
              <a:t>Begin to identify 2028 control strategies for incorporation in 2028 inventory</a:t>
            </a:r>
          </a:p>
          <a:p>
            <a:pPr lvl="2"/>
            <a:r>
              <a:rPr lang="en-US" sz="2400" dirty="0"/>
              <a:t>Draft Source Control Assessment Considerations memo being prepared to assist states in performing the four-factor analysis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B3D624-80CE-4891-A957-C05BB1AB4789}"/>
              </a:ext>
            </a:extLst>
          </p:cNvPr>
          <p:cNvSpPr/>
          <p:nvPr/>
        </p:nvSpPr>
        <p:spPr>
          <a:xfrm>
            <a:off x="838200" y="4391133"/>
            <a:ext cx="10515600" cy="236825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8B9EFE1-1009-4632-ADEC-99943F7D6E7D}"/>
              </a:ext>
            </a:extLst>
          </p:cNvPr>
          <p:cNvSpPr txBox="1">
            <a:spLocks/>
          </p:cNvSpPr>
          <p:nvPr/>
        </p:nvSpPr>
        <p:spPr>
          <a:xfrm>
            <a:off x="838200" y="454775"/>
            <a:ext cx="10515600" cy="128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Workplan Progress by 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Control Measures Subcommittee</a:t>
            </a:r>
          </a:p>
        </p:txBody>
      </p:sp>
    </p:spTree>
    <p:extLst>
      <p:ext uri="{BB962C8B-B14F-4D97-AF65-F5344CB8AC3E}">
        <p14:creationId xmlns:p14="http://schemas.microsoft.com/office/powerpoint/2010/main" val="3595434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68850B4-AC1B-415D-8167-EEA3D03688AE}"/>
              </a:ext>
            </a:extLst>
          </p:cNvPr>
          <p:cNvSpPr txBox="1">
            <a:spLocks/>
          </p:cNvSpPr>
          <p:nvPr/>
        </p:nvSpPr>
        <p:spPr>
          <a:xfrm>
            <a:off x="838200" y="1990167"/>
            <a:ext cx="10515600" cy="441063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Workplan Coordination Occurring over the Last Month </a:t>
            </a:r>
          </a:p>
          <a:p>
            <a:pPr lvl="1"/>
            <a:r>
              <a:rPr lang="en-US" dirty="0"/>
              <a:t>Coordinated with O&amp;G Workgroup and subset of oil and gas states for preliminary discussion of potential control options</a:t>
            </a:r>
          </a:p>
          <a:p>
            <a:pPr>
              <a:spcBef>
                <a:spcPts val="4200"/>
              </a:spcBef>
            </a:pPr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/>
              <a:t>Continued coordination needed with the O&amp;G Workgroup</a:t>
            </a:r>
          </a:p>
          <a:p>
            <a:pPr lvl="1"/>
            <a:r>
              <a:rPr lang="en-US" dirty="0"/>
              <a:t>Coordinate with EI &amp;MP Subcommittee on timing of conversations with sources to generate/confirm emission inventory inputs for modeling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10C7546-50AD-4A04-B3A4-F5CB3EF14B47}"/>
              </a:ext>
            </a:extLst>
          </p:cNvPr>
          <p:cNvSpPr txBox="1">
            <a:spLocks/>
          </p:cNvSpPr>
          <p:nvPr/>
        </p:nvSpPr>
        <p:spPr>
          <a:xfrm>
            <a:off x="838200" y="454775"/>
            <a:ext cx="10515600" cy="128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Workplan Coordination Activities by 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Control Measures Subcommittee</a:t>
            </a:r>
          </a:p>
        </p:txBody>
      </p:sp>
    </p:spTree>
    <p:extLst>
      <p:ext uri="{BB962C8B-B14F-4D97-AF65-F5344CB8AC3E}">
        <p14:creationId xmlns:p14="http://schemas.microsoft.com/office/powerpoint/2010/main" val="3840005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/>
              <a:t>End of Workplan Progress Update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9150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Tribal Data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Workplan Progress over the Last Month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Contracted/EN3 review &amp; comments on CC Framework – “redline” draft of Framework based on the review</a:t>
            </a:r>
          </a:p>
          <a:p>
            <a:r>
              <a:rPr lang="en-US" dirty="0"/>
              <a:t>Workplan Tasks for the Next Two Months</a:t>
            </a:r>
          </a:p>
          <a:p>
            <a:pPr lvl="1"/>
            <a:r>
              <a:rPr lang="en-US" dirty="0"/>
              <a:t>Complete finalization by consensus of products under contract (oil &amp; gas study)</a:t>
            </a:r>
          </a:p>
          <a:p>
            <a:pPr lvl="1"/>
            <a:r>
              <a:rPr lang="en-US" dirty="0"/>
              <a:t>Plan 2nd webinar</a:t>
            </a:r>
          </a:p>
          <a:p>
            <a:pPr lvl="1"/>
            <a:r>
              <a:rPr lang="en-US" dirty="0"/>
              <a:t>Relay TDWG/contractor feedback to RHPWG contractor on Consultation &amp; Coordination Framework</a:t>
            </a:r>
          </a:p>
          <a:p>
            <a:pPr lvl="1"/>
            <a:r>
              <a:rPr lang="en-US" dirty="0"/>
              <a:t>Send participation letter for TDWG</a:t>
            </a:r>
          </a:p>
          <a:p>
            <a:pPr lvl="1"/>
            <a:r>
              <a:rPr lang="en-US" dirty="0"/>
              <a:t>Create “active tribes” section of tribal contacts list based on participation letter responses</a:t>
            </a:r>
          </a:p>
        </p:txBody>
      </p:sp>
    </p:spTree>
    <p:extLst>
      <p:ext uri="{BB962C8B-B14F-4D97-AF65-F5344CB8AC3E}">
        <p14:creationId xmlns:p14="http://schemas.microsoft.com/office/powerpoint/2010/main" val="382059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by Tribal Data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/>
              <a:t>EN3 continued outreach with O&amp;G tribes </a:t>
            </a:r>
          </a:p>
          <a:p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/>
              <a:t>RHPWG – submit to RHPWG/Ramboll combined or staggered- any reviews/comments of Framework (contractor/EN3, Co-chairs) to accompany C&amp;G SC – requested reviews.</a:t>
            </a:r>
            <a:r>
              <a:rPr lang="en-US" b="1" dirty="0"/>
              <a:t> Target July 8</a:t>
            </a:r>
          </a:p>
          <a:p>
            <a:pPr lvl="1"/>
            <a:r>
              <a:rPr lang="en-US" dirty="0"/>
              <a:t>Review turn-around revision from Ramboll by </a:t>
            </a:r>
            <a:r>
              <a:rPr lang="en-US" b="1" dirty="0"/>
              <a:t>July 18 </a:t>
            </a:r>
            <a:r>
              <a:rPr lang="en-US" dirty="0"/>
              <a:t>(TDWG call), possible joint call w/ CGSC </a:t>
            </a:r>
            <a:r>
              <a:rPr lang="en-US" b="1" dirty="0"/>
              <a:t>early Aug</a:t>
            </a:r>
          </a:p>
          <a:p>
            <a:pPr lvl="1"/>
            <a:r>
              <a:rPr lang="en-US" dirty="0"/>
              <a:t>Tribal contacts list – format &amp; arrange for state planning use via RHPWG</a:t>
            </a:r>
          </a:p>
          <a:p>
            <a:pPr lvl="1"/>
            <a:r>
              <a:rPr lang="en-US" dirty="0"/>
              <a:t>OGWG – webinar possibility? Remaining EI’s from contacted tribes- share with OGWG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214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and Smoke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7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</a:t>
            </a:r>
            <a:r>
              <a:rPr lang="en-US" smtClean="0"/>
              <a:t>by </a:t>
            </a:r>
            <a:r>
              <a:rPr lang="en-US" smtClean="0">
                <a:solidFill>
                  <a:srgbClr val="FF0000"/>
                </a:solidFill>
              </a:rPr>
              <a:t>Fire and Smoke </a:t>
            </a:r>
            <a:r>
              <a:rPr lang="en-US" smtClean="0"/>
              <a:t>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/>
              <a:t>F</a:t>
            </a:r>
            <a:r>
              <a:rPr lang="en-US" smtClean="0"/>
              <a:t>inishing up Representative Baseline Fire Emissions Inventory</a:t>
            </a:r>
            <a:endParaRPr lang="en-US" dirty="0"/>
          </a:p>
          <a:p>
            <a:pPr lvl="1"/>
            <a:r>
              <a:rPr lang="en-US" smtClean="0"/>
              <a:t>Preparing Smoke Management Plan survey for states and tribes</a:t>
            </a:r>
            <a:endParaRPr lang="en-US" dirty="0" smtClean="0"/>
          </a:p>
          <a:p>
            <a:r>
              <a:rPr lang="en-US" dirty="0" smtClean="0"/>
              <a:t>Workplan Tasks for the Next Two Months</a:t>
            </a:r>
          </a:p>
          <a:p>
            <a:pPr lvl="1"/>
            <a:r>
              <a:rPr lang="en-US" smtClean="0"/>
              <a:t>Submit RB EI to modelers</a:t>
            </a:r>
          </a:p>
          <a:p>
            <a:pPr lvl="1"/>
            <a:r>
              <a:rPr lang="en-US" smtClean="0"/>
              <a:t>Prepare Future Fire Scenarios EI for sensitivity runs</a:t>
            </a:r>
          </a:p>
          <a:p>
            <a:pPr lvl="1"/>
            <a:r>
              <a:rPr lang="en-US" smtClean="0"/>
              <a:t>Distribute SMP survey, collect responses</a:t>
            </a:r>
          </a:p>
          <a:p>
            <a:pPr lvl="1"/>
            <a:r>
              <a:rPr lang="en-US" smtClean="0"/>
              <a:t>Help EPA prepare Fire EI for 2017 NEI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7062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</a:t>
            </a:r>
            <a:r>
              <a:rPr lang="en-US" smtClean="0"/>
              <a:t>by </a:t>
            </a:r>
            <a:r>
              <a:rPr lang="en-US" smtClean="0">
                <a:solidFill>
                  <a:srgbClr val="FF0000"/>
                </a:solidFill>
              </a:rPr>
              <a:t>Fire and Smoke</a:t>
            </a:r>
            <a:r>
              <a:rPr lang="en-US" smtClean="0"/>
              <a:t> </a:t>
            </a:r>
            <a:r>
              <a:rPr lang="en-US" dirty="0" smtClean="0"/>
              <a:t>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r>
              <a:rPr lang="en-US" smtClean="0"/>
              <a:t>None</a:t>
            </a:r>
            <a:endParaRPr lang="en-US" dirty="0" smtClean="0"/>
          </a:p>
          <a:p>
            <a:r>
              <a:rPr lang="en-US" dirty="0" smtClean="0"/>
              <a:t>Workplan Coordination Needed over the Next Two Months</a:t>
            </a:r>
          </a:p>
          <a:p>
            <a:pPr lvl="1"/>
            <a:r>
              <a:rPr lang="en-US" smtClean="0"/>
              <a:t>Need to ask TDWG for tribal SMP contact list</a:t>
            </a:r>
          </a:p>
          <a:p>
            <a:pPr lvl="1"/>
            <a:r>
              <a:rPr lang="en-US" smtClean="0"/>
              <a:t>RB EI handoff to RTOWG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5197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and Gas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140537"/>
            <a:ext cx="10924674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Oil and Gas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41" y="1193533"/>
            <a:ext cx="11232061" cy="56644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OGWG and Project Management Team (PMT) review and feedback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Baseline Inventory – Underway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WRAP OGWG Draft Baseline Inventory (v2) and Report [v2 integrated OGWG survey data] </a:t>
            </a:r>
          </a:p>
          <a:p>
            <a:pPr lvl="3"/>
            <a:r>
              <a:rPr lang="en-US" dirty="0">
                <a:solidFill>
                  <a:schemeClr val="accent1"/>
                </a:solidFill>
              </a:rPr>
              <a:t>Six States (NM, UT, ND, MT, WY, AK) – Complete</a:t>
            </a:r>
          </a:p>
          <a:p>
            <a:pPr lvl="3"/>
            <a:r>
              <a:rPr lang="en-US" dirty="0">
                <a:solidFill>
                  <a:schemeClr val="accent1"/>
                </a:solidFill>
              </a:rPr>
              <a:t>Colorado - Underway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Survey Data Memo [gas compositions and controls] – Complete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Forecast Scenarios – Underway</a:t>
            </a:r>
          </a:p>
          <a:p>
            <a:r>
              <a:rPr lang="en-US" dirty="0"/>
              <a:t>Workplan Tasks for the Next Two Months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Task 1:  Baseline Inventory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Final Inventory (v2) (anticipated mid-August)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Task 2:  Forecast 2028 Inventory (On-the-books controls) – Mid-August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Medium forecast scenario being finalized based on previous agency input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Developing low and high forecast scenario methodology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Task 3:  Forecast 2028 Inventory (Additional Reasonable controls) – Late-Summer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Single forecast scenario and integrate OGWG survey data</a:t>
            </a:r>
          </a:p>
        </p:txBody>
      </p:sp>
    </p:spTree>
    <p:extLst>
      <p:ext uri="{BB962C8B-B14F-4D97-AF65-F5344CB8AC3E}">
        <p14:creationId xmlns:p14="http://schemas.microsoft.com/office/powerpoint/2010/main" val="4234872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1443</Words>
  <Application>Microsoft Office PowerPoint</Application>
  <PresentationFormat>Widescreen</PresentationFormat>
  <Paragraphs>182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Monthly Update on 2018-2019 WRAP Workplan July 31st, 2019 TSC and Work Group Co-Chairs Call</vt:lpstr>
      <vt:lpstr>Tribal Data Work Group</vt:lpstr>
      <vt:lpstr>Workplan Progress by Tribal Data Work Group</vt:lpstr>
      <vt:lpstr>Workplan Coordination Activities by Tribal Data Work Group</vt:lpstr>
      <vt:lpstr>Fire and Smoke Work Group</vt:lpstr>
      <vt:lpstr>Workplan Progress by Fire and Smoke Work Group</vt:lpstr>
      <vt:lpstr>Workplan Coordination Activities by Fire and Smoke Work Group</vt:lpstr>
      <vt:lpstr>Oil and Gas Work Group</vt:lpstr>
      <vt:lpstr>Workplan Progress by Oil and Gas Work Group</vt:lpstr>
      <vt:lpstr>Workplan Coordination Activities by OGWG</vt:lpstr>
      <vt:lpstr>Regional Technical Operations Work Group</vt:lpstr>
      <vt:lpstr>Workplan Progress by RTOWG</vt:lpstr>
      <vt:lpstr>Workplan Coordination Activities by RTOWG</vt:lpstr>
      <vt:lpstr>Intermountain West Data Warehouse</vt:lpstr>
      <vt:lpstr>Regional Haze Planning Work Group</vt:lpstr>
      <vt:lpstr>PowerPoint Presentation</vt:lpstr>
      <vt:lpstr>Workplan Progress by  Coordination and Glide Path Subcommittee</vt:lpstr>
      <vt:lpstr>Workplan Coordination Activities by Coordination and Glide Path Subcommittee</vt:lpstr>
      <vt:lpstr>PowerPoint Presentation</vt:lpstr>
      <vt:lpstr>Workplan Coordination Activities by EI&amp;MP Subcommittee</vt:lpstr>
      <vt:lpstr>PowerPoint Presentation</vt:lpstr>
      <vt:lpstr>PowerPoint Presentation</vt:lpstr>
      <vt:lpstr>PowerPoint Presentation</vt:lpstr>
    </vt:vector>
  </TitlesOfParts>
  <Company>ADEQ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 May 29th, 2019 TSC and Work Group Co-Chairs Call</dc:title>
  <dc:creator>Ryan C. Templeton</dc:creator>
  <cp:lastModifiedBy>Ryan C. Templeton</cp:lastModifiedBy>
  <cp:revision>10</cp:revision>
  <dcterms:created xsi:type="dcterms:W3CDTF">2019-05-28T14:18:48Z</dcterms:created>
  <dcterms:modified xsi:type="dcterms:W3CDTF">2019-07-30T23:05:43Z</dcterms:modified>
</cp:coreProperties>
</file>